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C4EEC89F-F907-48C5-86ED-BFE0CF9B452B}">
          <p14:sldIdLst>
            <p14:sldId id="256"/>
          </p14:sldIdLst>
        </p14:section>
        <p14:section name="Definition" id="{A10A9091-C136-47D5-868C-BD3019C24A34}">
          <p14:sldIdLst>
            <p14:sldId id="257"/>
          </p14:sldIdLst>
        </p14:section>
        <p14:section name="AI Statistics" id="{11F70C2A-91C9-4D3E-BC4C-E455C57ED8D6}">
          <p14:sldIdLst>
            <p14:sldId id="258"/>
          </p14:sldIdLst>
        </p14:section>
        <p14:section name="AI Applications" id="{437493DD-9B8F-4AED-9DF4-EE337F4B8F33}">
          <p14:sldIdLst>
            <p14:sldId id="259"/>
          </p14:sldIdLst>
        </p14:section>
        <p14:section name="AI Limitations" id="{69C9D157-CDD0-4E79-B3C2-E4ADA9156C50}">
          <p14:sldIdLst>
            <p14:sldId id="260"/>
            <p14:sldId id="261"/>
          </p14:sldIdLst>
        </p14:section>
        <p14:section name="So what?" id="{CF9AABA7-4681-4859-BE5A-7739A20976C6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BF1FCE-47C5-4BD4-950F-4D6CEA767BAA}" type="doc">
      <dgm:prSet loTypeId="urn:microsoft.com/office/officeart/2005/8/layout/default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651091-CB53-4868-AC04-412DA8D17039}">
      <dgm:prSet phldrT="[Text]"/>
      <dgm:spPr/>
      <dgm:t>
        <a:bodyPr/>
        <a:lstStyle/>
        <a:p>
          <a:r>
            <a:rPr lang="tr-TR" dirty="0"/>
            <a:t>Search engines</a:t>
          </a:r>
          <a:endParaRPr lang="en-US" dirty="0"/>
        </a:p>
      </dgm:t>
    </dgm:pt>
    <dgm:pt modelId="{3A6CD789-7E97-442C-938C-A2298A2FBC21}" type="parTrans" cxnId="{4E1A4985-F60F-4F20-8B7E-FBF89AA2C102}">
      <dgm:prSet/>
      <dgm:spPr/>
      <dgm:t>
        <a:bodyPr/>
        <a:lstStyle/>
        <a:p>
          <a:endParaRPr lang="en-US"/>
        </a:p>
      </dgm:t>
    </dgm:pt>
    <dgm:pt modelId="{8F1088F5-CFDB-4CEF-BEB3-BC27AFF8DCA3}" type="sibTrans" cxnId="{4E1A4985-F60F-4F20-8B7E-FBF89AA2C102}">
      <dgm:prSet/>
      <dgm:spPr/>
      <dgm:t>
        <a:bodyPr/>
        <a:lstStyle/>
        <a:p>
          <a:endParaRPr lang="en-US"/>
        </a:p>
      </dgm:t>
    </dgm:pt>
    <dgm:pt modelId="{78DD36D8-66C1-4B40-AC49-953442D037FB}">
      <dgm:prSet phldrT="[Text]"/>
      <dgm:spPr/>
      <dgm:t>
        <a:bodyPr/>
        <a:lstStyle/>
        <a:p>
          <a:r>
            <a:rPr lang="tr-TR" dirty="0"/>
            <a:t>Targeting online advertisements</a:t>
          </a:r>
          <a:endParaRPr lang="en-US" dirty="0"/>
        </a:p>
      </dgm:t>
    </dgm:pt>
    <dgm:pt modelId="{7CD645CB-3407-47FD-B496-205D49179E6C}" type="parTrans" cxnId="{56D62328-CF00-413D-8941-77386B485B32}">
      <dgm:prSet/>
      <dgm:spPr/>
      <dgm:t>
        <a:bodyPr/>
        <a:lstStyle/>
        <a:p>
          <a:endParaRPr lang="en-US"/>
        </a:p>
      </dgm:t>
    </dgm:pt>
    <dgm:pt modelId="{56866498-D667-4DD7-82BC-BD79A4E4765E}" type="sibTrans" cxnId="{56D62328-CF00-413D-8941-77386B485B32}">
      <dgm:prSet/>
      <dgm:spPr/>
      <dgm:t>
        <a:bodyPr/>
        <a:lstStyle/>
        <a:p>
          <a:endParaRPr lang="en-US"/>
        </a:p>
      </dgm:t>
    </dgm:pt>
    <dgm:pt modelId="{E69CA09D-BB59-45EE-911D-E3CD5E9A3752}">
      <dgm:prSet phldrT="[Text]"/>
      <dgm:spPr/>
      <dgm:t>
        <a:bodyPr/>
        <a:lstStyle/>
        <a:p>
          <a:r>
            <a:rPr lang="tr-TR" dirty="0"/>
            <a:t>Recommendation systems</a:t>
          </a:r>
          <a:endParaRPr lang="en-US" dirty="0"/>
        </a:p>
      </dgm:t>
    </dgm:pt>
    <dgm:pt modelId="{BFB30481-71F9-467C-9E94-4BEA85F5D998}" type="parTrans" cxnId="{E005ED94-7C31-4160-87B2-0129E23FF4F9}">
      <dgm:prSet/>
      <dgm:spPr/>
      <dgm:t>
        <a:bodyPr/>
        <a:lstStyle/>
        <a:p>
          <a:endParaRPr lang="en-US"/>
        </a:p>
      </dgm:t>
    </dgm:pt>
    <dgm:pt modelId="{F387D2B3-C4C0-4451-B514-917E24825ED4}" type="sibTrans" cxnId="{E005ED94-7C31-4160-87B2-0129E23FF4F9}">
      <dgm:prSet/>
      <dgm:spPr/>
      <dgm:t>
        <a:bodyPr/>
        <a:lstStyle/>
        <a:p>
          <a:endParaRPr lang="en-US"/>
        </a:p>
      </dgm:t>
    </dgm:pt>
    <dgm:pt modelId="{E6A65AEC-BA88-4506-B95B-9E59278CDF9B}">
      <dgm:prSet phldrT="[Text]"/>
      <dgm:spPr/>
      <dgm:t>
        <a:bodyPr/>
        <a:lstStyle/>
        <a:p>
          <a:r>
            <a:rPr lang="tr-TR" dirty="0"/>
            <a:t>Driving internet traffic</a:t>
          </a:r>
          <a:endParaRPr lang="en-US" dirty="0"/>
        </a:p>
      </dgm:t>
    </dgm:pt>
    <dgm:pt modelId="{8CF67737-C14D-4529-90DA-EEFDA643CE73}" type="parTrans" cxnId="{CAA1605B-F2BE-4B1F-AA26-6373C5CD95B1}">
      <dgm:prSet/>
      <dgm:spPr/>
      <dgm:t>
        <a:bodyPr/>
        <a:lstStyle/>
        <a:p>
          <a:endParaRPr lang="en-US"/>
        </a:p>
      </dgm:t>
    </dgm:pt>
    <dgm:pt modelId="{071BD6E6-DFEE-48E8-B0F8-4AC002D01CDC}" type="sibTrans" cxnId="{CAA1605B-F2BE-4B1F-AA26-6373C5CD95B1}">
      <dgm:prSet/>
      <dgm:spPr/>
      <dgm:t>
        <a:bodyPr/>
        <a:lstStyle/>
        <a:p>
          <a:endParaRPr lang="en-US"/>
        </a:p>
      </dgm:t>
    </dgm:pt>
    <dgm:pt modelId="{A41BBB10-A7DC-454B-923E-9EC11F93B7FE}" type="pres">
      <dgm:prSet presAssocID="{A0BF1FCE-47C5-4BD4-950F-4D6CEA767BAA}" presName="diagram" presStyleCnt="0">
        <dgm:presLayoutVars>
          <dgm:dir/>
          <dgm:resizeHandles val="exact"/>
        </dgm:presLayoutVars>
      </dgm:prSet>
      <dgm:spPr/>
    </dgm:pt>
    <dgm:pt modelId="{C70F555C-CCBA-496D-9B19-52E34FB23221}" type="pres">
      <dgm:prSet presAssocID="{19651091-CB53-4868-AC04-412DA8D17039}" presName="node" presStyleLbl="node1" presStyleIdx="0" presStyleCnt="4">
        <dgm:presLayoutVars>
          <dgm:bulletEnabled val="1"/>
        </dgm:presLayoutVars>
      </dgm:prSet>
      <dgm:spPr/>
    </dgm:pt>
    <dgm:pt modelId="{D7493A05-E2CF-4027-B286-3F7726DF0576}" type="pres">
      <dgm:prSet presAssocID="{8F1088F5-CFDB-4CEF-BEB3-BC27AFF8DCA3}" presName="sibTrans" presStyleCnt="0"/>
      <dgm:spPr/>
    </dgm:pt>
    <dgm:pt modelId="{D3511012-DCEF-404F-81E9-A47FFB99384B}" type="pres">
      <dgm:prSet presAssocID="{78DD36D8-66C1-4B40-AC49-953442D037FB}" presName="node" presStyleLbl="node1" presStyleIdx="1" presStyleCnt="4">
        <dgm:presLayoutVars>
          <dgm:bulletEnabled val="1"/>
        </dgm:presLayoutVars>
      </dgm:prSet>
      <dgm:spPr/>
    </dgm:pt>
    <dgm:pt modelId="{E08E21D9-59E4-4BA9-B47F-FFE9C69D9982}" type="pres">
      <dgm:prSet presAssocID="{56866498-D667-4DD7-82BC-BD79A4E4765E}" presName="sibTrans" presStyleCnt="0"/>
      <dgm:spPr/>
    </dgm:pt>
    <dgm:pt modelId="{566594C2-1863-4593-BD0E-4575C3F3F40A}" type="pres">
      <dgm:prSet presAssocID="{E69CA09D-BB59-45EE-911D-E3CD5E9A3752}" presName="node" presStyleLbl="node1" presStyleIdx="2" presStyleCnt="4">
        <dgm:presLayoutVars>
          <dgm:bulletEnabled val="1"/>
        </dgm:presLayoutVars>
      </dgm:prSet>
      <dgm:spPr/>
    </dgm:pt>
    <dgm:pt modelId="{FD028B53-508F-415E-8EBA-E6636449AA0E}" type="pres">
      <dgm:prSet presAssocID="{F387D2B3-C4C0-4451-B514-917E24825ED4}" presName="sibTrans" presStyleCnt="0"/>
      <dgm:spPr/>
    </dgm:pt>
    <dgm:pt modelId="{4A27F819-E4E6-49BE-8C6E-7620B82988C3}" type="pres">
      <dgm:prSet presAssocID="{E6A65AEC-BA88-4506-B95B-9E59278CDF9B}" presName="node" presStyleLbl="node1" presStyleIdx="3" presStyleCnt="4">
        <dgm:presLayoutVars>
          <dgm:bulletEnabled val="1"/>
        </dgm:presLayoutVars>
      </dgm:prSet>
      <dgm:spPr/>
    </dgm:pt>
  </dgm:ptLst>
  <dgm:cxnLst>
    <dgm:cxn modelId="{56D62328-CF00-413D-8941-77386B485B32}" srcId="{A0BF1FCE-47C5-4BD4-950F-4D6CEA767BAA}" destId="{78DD36D8-66C1-4B40-AC49-953442D037FB}" srcOrd="1" destOrd="0" parTransId="{7CD645CB-3407-47FD-B496-205D49179E6C}" sibTransId="{56866498-D667-4DD7-82BC-BD79A4E4765E}"/>
    <dgm:cxn modelId="{CAA1605B-F2BE-4B1F-AA26-6373C5CD95B1}" srcId="{A0BF1FCE-47C5-4BD4-950F-4D6CEA767BAA}" destId="{E6A65AEC-BA88-4506-B95B-9E59278CDF9B}" srcOrd="3" destOrd="0" parTransId="{8CF67737-C14D-4529-90DA-EEFDA643CE73}" sibTransId="{071BD6E6-DFEE-48E8-B0F8-4AC002D01CDC}"/>
    <dgm:cxn modelId="{C736F853-1501-46A2-B562-EB52BB4C70F0}" type="presOf" srcId="{E6A65AEC-BA88-4506-B95B-9E59278CDF9B}" destId="{4A27F819-E4E6-49BE-8C6E-7620B82988C3}" srcOrd="0" destOrd="0" presId="urn:microsoft.com/office/officeart/2005/8/layout/default"/>
    <dgm:cxn modelId="{8B501F58-C574-4FBD-B343-D8583156637B}" type="presOf" srcId="{19651091-CB53-4868-AC04-412DA8D17039}" destId="{C70F555C-CCBA-496D-9B19-52E34FB23221}" srcOrd="0" destOrd="0" presId="urn:microsoft.com/office/officeart/2005/8/layout/default"/>
    <dgm:cxn modelId="{4E1A4985-F60F-4F20-8B7E-FBF89AA2C102}" srcId="{A0BF1FCE-47C5-4BD4-950F-4D6CEA767BAA}" destId="{19651091-CB53-4868-AC04-412DA8D17039}" srcOrd="0" destOrd="0" parTransId="{3A6CD789-7E97-442C-938C-A2298A2FBC21}" sibTransId="{8F1088F5-CFDB-4CEF-BEB3-BC27AFF8DCA3}"/>
    <dgm:cxn modelId="{5351018C-E57C-46AB-8B85-D10408FEE911}" type="presOf" srcId="{A0BF1FCE-47C5-4BD4-950F-4D6CEA767BAA}" destId="{A41BBB10-A7DC-454B-923E-9EC11F93B7FE}" srcOrd="0" destOrd="0" presId="urn:microsoft.com/office/officeart/2005/8/layout/default"/>
    <dgm:cxn modelId="{E005ED94-7C31-4160-87B2-0129E23FF4F9}" srcId="{A0BF1FCE-47C5-4BD4-950F-4D6CEA767BAA}" destId="{E69CA09D-BB59-45EE-911D-E3CD5E9A3752}" srcOrd="2" destOrd="0" parTransId="{BFB30481-71F9-467C-9E94-4BEA85F5D998}" sibTransId="{F387D2B3-C4C0-4451-B514-917E24825ED4}"/>
    <dgm:cxn modelId="{8C2BD6CA-D9A3-4E31-B3C5-C68923D6DB9F}" type="presOf" srcId="{78DD36D8-66C1-4B40-AC49-953442D037FB}" destId="{D3511012-DCEF-404F-81E9-A47FFB99384B}" srcOrd="0" destOrd="0" presId="urn:microsoft.com/office/officeart/2005/8/layout/default"/>
    <dgm:cxn modelId="{C4F656FB-AF8A-4D7F-B742-5666FAA78824}" type="presOf" srcId="{E69CA09D-BB59-45EE-911D-E3CD5E9A3752}" destId="{566594C2-1863-4593-BD0E-4575C3F3F40A}" srcOrd="0" destOrd="0" presId="urn:microsoft.com/office/officeart/2005/8/layout/default"/>
    <dgm:cxn modelId="{D588D551-9A69-43A7-8DCD-476D4FB8C95A}" type="presParOf" srcId="{A41BBB10-A7DC-454B-923E-9EC11F93B7FE}" destId="{C70F555C-CCBA-496D-9B19-52E34FB23221}" srcOrd="0" destOrd="0" presId="urn:microsoft.com/office/officeart/2005/8/layout/default"/>
    <dgm:cxn modelId="{E913E0DA-1F6B-415A-BD4D-E2C8D6D13730}" type="presParOf" srcId="{A41BBB10-A7DC-454B-923E-9EC11F93B7FE}" destId="{D7493A05-E2CF-4027-B286-3F7726DF0576}" srcOrd="1" destOrd="0" presId="urn:microsoft.com/office/officeart/2005/8/layout/default"/>
    <dgm:cxn modelId="{3381290D-686C-4050-97F4-37D6D7232628}" type="presParOf" srcId="{A41BBB10-A7DC-454B-923E-9EC11F93B7FE}" destId="{D3511012-DCEF-404F-81E9-A47FFB99384B}" srcOrd="2" destOrd="0" presId="urn:microsoft.com/office/officeart/2005/8/layout/default"/>
    <dgm:cxn modelId="{A3DCEB32-21FF-4DE2-B965-139B2436E047}" type="presParOf" srcId="{A41BBB10-A7DC-454B-923E-9EC11F93B7FE}" destId="{E08E21D9-59E4-4BA9-B47F-FFE9C69D9982}" srcOrd="3" destOrd="0" presId="urn:microsoft.com/office/officeart/2005/8/layout/default"/>
    <dgm:cxn modelId="{44DA84C9-9EF8-41B7-9091-1943C5B0C1D3}" type="presParOf" srcId="{A41BBB10-A7DC-454B-923E-9EC11F93B7FE}" destId="{566594C2-1863-4593-BD0E-4575C3F3F40A}" srcOrd="4" destOrd="0" presId="urn:microsoft.com/office/officeart/2005/8/layout/default"/>
    <dgm:cxn modelId="{F8324987-DD99-4DEB-B88C-5FD943D024B9}" type="presParOf" srcId="{A41BBB10-A7DC-454B-923E-9EC11F93B7FE}" destId="{FD028B53-508F-415E-8EBA-E6636449AA0E}" srcOrd="5" destOrd="0" presId="urn:microsoft.com/office/officeart/2005/8/layout/default"/>
    <dgm:cxn modelId="{C1116976-B334-402C-A152-231A24D99015}" type="presParOf" srcId="{A41BBB10-A7DC-454B-923E-9EC11F93B7FE}" destId="{4A27F819-E4E6-49BE-8C6E-7620B82988C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F555C-CCBA-496D-9B19-52E34FB23221}">
      <dsp:nvSpPr>
        <dsp:cNvPr id="0" name=""/>
        <dsp:cNvSpPr/>
      </dsp:nvSpPr>
      <dsp:spPr>
        <a:xfrm>
          <a:off x="523056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  <a:sp3d extrusionH="28000" prstMaterial="matte"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Search engines</a:t>
          </a:r>
          <a:endParaRPr lang="en-US" sz="3100" kern="1200" dirty="0"/>
        </a:p>
      </dsp:txBody>
      <dsp:txXfrm>
        <a:off x="523056" y="173"/>
        <a:ext cx="3094136" cy="1856482"/>
      </dsp:txXfrm>
    </dsp:sp>
    <dsp:sp modelId="{D3511012-DCEF-404F-81E9-A47FFB99384B}">
      <dsp:nvSpPr>
        <dsp:cNvPr id="0" name=""/>
        <dsp:cNvSpPr/>
      </dsp:nvSpPr>
      <dsp:spPr>
        <a:xfrm>
          <a:off x="3926606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  <a:sp3d extrusionH="28000" prstMaterial="matte"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Targeting online advertisements</a:t>
          </a:r>
          <a:endParaRPr lang="en-US" sz="3100" kern="1200" dirty="0"/>
        </a:p>
      </dsp:txBody>
      <dsp:txXfrm>
        <a:off x="3926606" y="173"/>
        <a:ext cx="3094136" cy="1856482"/>
      </dsp:txXfrm>
    </dsp:sp>
    <dsp:sp modelId="{566594C2-1863-4593-BD0E-4575C3F3F40A}">
      <dsp:nvSpPr>
        <dsp:cNvPr id="0" name=""/>
        <dsp:cNvSpPr/>
      </dsp:nvSpPr>
      <dsp:spPr>
        <a:xfrm>
          <a:off x="52305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  <a:sp3d extrusionH="28000" prstMaterial="matte"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Recommendation systems</a:t>
          </a:r>
          <a:endParaRPr lang="en-US" sz="3100" kern="1200" dirty="0"/>
        </a:p>
      </dsp:txBody>
      <dsp:txXfrm>
        <a:off x="523056" y="2166069"/>
        <a:ext cx="3094136" cy="1856482"/>
      </dsp:txXfrm>
    </dsp:sp>
    <dsp:sp modelId="{4A27F819-E4E6-49BE-8C6E-7620B82988C3}">
      <dsp:nvSpPr>
        <dsp:cNvPr id="0" name=""/>
        <dsp:cNvSpPr/>
      </dsp:nvSpPr>
      <dsp:spPr>
        <a:xfrm>
          <a:off x="392660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  <a:sp3d extrusionH="28000" prstMaterial="matte"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Driving internet traffic</a:t>
          </a:r>
          <a:endParaRPr lang="en-US" sz="3100" kern="1200" dirty="0"/>
        </a:p>
      </dsp:txBody>
      <dsp:txXfrm>
        <a:off x="3926606" y="2166069"/>
        <a:ext cx="3094136" cy="1856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5DB5E6-9F78-4A68-9BEC-C708EE2597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CTIS 186 PowerPoint Exam (Fall 2023 - 2024)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A73A45-5FAC-4272-953F-D3E0CC0C3F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328EE-8157-4890-82A1-2A305AFDA4C6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7CEF20-0F49-481A-98D9-E6D96B1B1E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It is over!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30675-9139-4103-9B0F-AC833BC487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2806C-59C1-435C-8AC8-490181522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437708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CTIS 186 PowerPoint Exam (Fall 2023 - 2024)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972EE-8752-4E5B-ACE1-F39C816774C8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It is over!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0C5FA-A8D6-4442-B46A-419644088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7874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Exam (Fall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It is over!</a:t>
            </a:r>
          </a:p>
        </p:txBody>
      </p:sp>
    </p:spTree>
    <p:extLst>
      <p:ext uri="{BB962C8B-B14F-4D97-AF65-F5344CB8AC3E}">
        <p14:creationId xmlns:p14="http://schemas.microsoft.com/office/powerpoint/2010/main" val="125258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Don’t forget to mention that AI emerged as an academic discipline in 1956!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93A8F-8A41-46C8-9D01-620D901487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It is over!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E572C7C3-B471-4FC6-8FC9-4DFFE64E397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Exam (Fall 2023 - 2024)</a:t>
            </a:r>
          </a:p>
        </p:txBody>
      </p:sp>
    </p:spTree>
    <p:extLst>
      <p:ext uri="{BB962C8B-B14F-4D97-AF65-F5344CB8AC3E}">
        <p14:creationId xmlns:p14="http://schemas.microsoft.com/office/powerpoint/2010/main" val="1632410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Exam (Fall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It is over!</a:t>
            </a:r>
          </a:p>
        </p:txBody>
      </p:sp>
    </p:spTree>
    <p:extLst>
      <p:ext uri="{BB962C8B-B14F-4D97-AF65-F5344CB8AC3E}">
        <p14:creationId xmlns:p14="http://schemas.microsoft.com/office/powerpoint/2010/main" val="2381691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Exam (Fall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It is over!</a:t>
            </a:r>
          </a:p>
        </p:txBody>
      </p:sp>
    </p:spTree>
    <p:extLst>
      <p:ext uri="{BB962C8B-B14F-4D97-AF65-F5344CB8AC3E}">
        <p14:creationId xmlns:p14="http://schemas.microsoft.com/office/powerpoint/2010/main" val="577120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Exam (Fall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It is over!</a:t>
            </a:r>
          </a:p>
        </p:txBody>
      </p:sp>
    </p:spTree>
    <p:extLst>
      <p:ext uri="{BB962C8B-B14F-4D97-AF65-F5344CB8AC3E}">
        <p14:creationId xmlns:p14="http://schemas.microsoft.com/office/powerpoint/2010/main" val="4205807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Exam (Fall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It is over!</a:t>
            </a:r>
          </a:p>
        </p:txBody>
      </p:sp>
    </p:spTree>
    <p:extLst>
      <p:ext uri="{BB962C8B-B14F-4D97-AF65-F5344CB8AC3E}">
        <p14:creationId xmlns:p14="http://schemas.microsoft.com/office/powerpoint/2010/main" val="4242585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Exam (Fall 2023 - 2024)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It is over!</a:t>
            </a:r>
          </a:p>
        </p:txBody>
      </p:sp>
    </p:spTree>
    <p:extLst>
      <p:ext uri="{BB962C8B-B14F-4D97-AF65-F5344CB8AC3E}">
        <p14:creationId xmlns:p14="http://schemas.microsoft.com/office/powerpoint/2010/main" val="2533692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183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91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10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48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191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90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5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39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56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38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78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92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Artificial Intelligence (AI)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srgbClr val="FF0000"/>
                </a:solidFill>
                <a:latin typeface="Algerian" panose="04020705040A02060702" pitchFamily="82" charset="0"/>
              </a:rPr>
              <a:t>JAMEL BEN CHAFRA</a:t>
            </a:r>
            <a:endParaRPr lang="en-US" sz="36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6A0380-6B99-4999-8BC4-9303C829C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7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E5F2-8933-4262-B7F9-BEB3BB812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5400" b="1" dirty="0"/>
              <a:t>What is AI?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26A8C-82E3-4A20-B635-EF8BBB9AC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Is the intelligence of machines or softwares, as opposed to the intelligence of human beings or animals.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Is a field which combines computer science and robust datasets to enable problem-solving.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400" dirty="0"/>
              <a:t>Includes sub-fields of machine-learning and deep learning.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7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04955-FB8F-441D-9DB7-E1A867DBB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/>
              <a:t>AI projected GDP Contribution (2030)</a:t>
            </a:r>
            <a:endParaRPr lang="en-US" sz="4000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ECECBFF-AAE4-4DFE-8799-724E53DD7F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876792"/>
              </p:ext>
            </p:extLst>
          </p:nvPr>
        </p:nvGraphicFramePr>
        <p:xfrm>
          <a:off x="822325" y="1846263"/>
          <a:ext cx="7543800" cy="2966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val="19003692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10971367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Region / Country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GDP projected Contribution (2030)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102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26.10 %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529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North America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14.50 %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302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United Arab Emirates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13.60 %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176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Kingdom of Saudi Arabia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12.50 %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262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Southern Europe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11.50 %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654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Egypt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7.70 %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620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Latin America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5.40 %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799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422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22D2A-B8B9-4C53-AF73-24C389946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srgbClr val="00B0F0"/>
                </a:solidFill>
              </a:rPr>
              <a:t>AI Applications</a:t>
            </a:r>
            <a:endParaRPr lang="en-US" sz="40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2D1225-1910-4810-85B7-C85177EF4A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367694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7854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067DF-2E8B-459D-B20A-F36A552D9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</a:rPr>
              <a:t>AI Limitations</a:t>
            </a:r>
            <a:endParaRPr lang="en-US" sz="4400" b="1" dirty="0">
              <a:solidFill>
                <a:srgbClr val="FF00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25F16B-5556-41ED-9C79-BA271B596C09}"/>
              </a:ext>
            </a:extLst>
          </p:cNvPr>
          <p:cNvGrpSpPr/>
          <p:nvPr/>
        </p:nvGrpSpPr>
        <p:grpSpPr>
          <a:xfrm>
            <a:off x="1257300" y="2971800"/>
            <a:ext cx="6972300" cy="990600"/>
            <a:chOff x="1257300" y="2971800"/>
            <a:chExt cx="6972300" cy="990600"/>
          </a:xfrm>
        </p:grpSpPr>
        <p:sp>
          <p:nvSpPr>
            <p:cNvPr id="3" name="Teardrop 2">
              <a:extLst>
                <a:ext uri="{FF2B5EF4-FFF2-40B4-BE49-F238E27FC236}">
                  <a16:creationId xmlns:a16="http://schemas.microsoft.com/office/drawing/2014/main" id="{DF9EC823-EFF8-4371-9656-0D0FEFAF13B9}"/>
                </a:ext>
              </a:extLst>
            </p:cNvPr>
            <p:cNvSpPr/>
            <p:nvPr/>
          </p:nvSpPr>
          <p:spPr>
            <a:xfrm>
              <a:off x="1257300" y="2971800"/>
              <a:ext cx="1181100" cy="9906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Neat vs. scruffy</a:t>
              </a:r>
              <a:endParaRPr lang="en-US" dirty="0"/>
            </a:p>
          </p:txBody>
        </p:sp>
        <p:sp>
          <p:nvSpPr>
            <p:cNvPr id="4" name="Teardrop 3">
              <a:extLst>
                <a:ext uri="{FF2B5EF4-FFF2-40B4-BE49-F238E27FC236}">
                  <a16:creationId xmlns:a16="http://schemas.microsoft.com/office/drawing/2014/main" id="{F5ED3ED5-8002-49FA-ADC2-E340AC69C9E0}"/>
                </a:ext>
              </a:extLst>
            </p:cNvPr>
            <p:cNvSpPr/>
            <p:nvPr/>
          </p:nvSpPr>
          <p:spPr>
            <a:xfrm>
              <a:off x="3810000" y="2971800"/>
              <a:ext cx="1676400" cy="9906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Soft vs. hard computing</a:t>
              </a:r>
              <a:endParaRPr lang="en-US" dirty="0"/>
            </a:p>
          </p:txBody>
        </p:sp>
        <p:sp>
          <p:nvSpPr>
            <p:cNvPr id="5" name="Teardrop 4">
              <a:extLst>
                <a:ext uri="{FF2B5EF4-FFF2-40B4-BE49-F238E27FC236}">
                  <a16:creationId xmlns:a16="http://schemas.microsoft.com/office/drawing/2014/main" id="{EFD0553F-98E4-477F-A703-4F2519322398}"/>
                </a:ext>
              </a:extLst>
            </p:cNvPr>
            <p:cNvSpPr/>
            <p:nvPr/>
          </p:nvSpPr>
          <p:spPr>
            <a:xfrm>
              <a:off x="6553200" y="2971800"/>
              <a:ext cx="1676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Narrow vs. general AI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8371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067DF-2E8B-459D-B20A-F36A552D9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>
                <a:solidFill>
                  <a:srgbClr val="FF0000"/>
                </a:solidFill>
              </a:rPr>
              <a:t>AI Limitations</a:t>
            </a:r>
            <a:endParaRPr lang="en-US" sz="4400" b="1" dirty="0">
              <a:solidFill>
                <a:srgbClr val="FF0000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671D94E-D224-4580-97BD-A4DFFDB6A91C}"/>
              </a:ext>
            </a:extLst>
          </p:cNvPr>
          <p:cNvGrpSpPr/>
          <p:nvPr/>
        </p:nvGrpSpPr>
        <p:grpSpPr>
          <a:xfrm>
            <a:off x="1257300" y="2971800"/>
            <a:ext cx="6972300" cy="2362200"/>
            <a:chOff x="1257300" y="2971800"/>
            <a:chExt cx="6972300" cy="2362200"/>
          </a:xfrm>
        </p:grpSpPr>
        <p:sp>
          <p:nvSpPr>
            <p:cNvPr id="3" name="Teardrop 2">
              <a:extLst>
                <a:ext uri="{FF2B5EF4-FFF2-40B4-BE49-F238E27FC236}">
                  <a16:creationId xmlns:a16="http://schemas.microsoft.com/office/drawing/2014/main" id="{DF9EC823-EFF8-4371-9656-0D0FEFAF13B9}"/>
                </a:ext>
              </a:extLst>
            </p:cNvPr>
            <p:cNvSpPr/>
            <p:nvPr/>
          </p:nvSpPr>
          <p:spPr>
            <a:xfrm>
              <a:off x="1257300" y="2971800"/>
              <a:ext cx="1181100" cy="9906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Neat vs. scruffy</a:t>
              </a:r>
              <a:endParaRPr lang="en-US" dirty="0"/>
            </a:p>
          </p:txBody>
        </p:sp>
        <p:sp>
          <p:nvSpPr>
            <p:cNvPr id="4" name="Teardrop 3">
              <a:extLst>
                <a:ext uri="{FF2B5EF4-FFF2-40B4-BE49-F238E27FC236}">
                  <a16:creationId xmlns:a16="http://schemas.microsoft.com/office/drawing/2014/main" id="{F5ED3ED5-8002-49FA-ADC2-E340AC69C9E0}"/>
                </a:ext>
              </a:extLst>
            </p:cNvPr>
            <p:cNvSpPr/>
            <p:nvPr/>
          </p:nvSpPr>
          <p:spPr>
            <a:xfrm>
              <a:off x="3810000" y="2971800"/>
              <a:ext cx="1676400" cy="9906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Soft vs. hard computing</a:t>
              </a:r>
              <a:endParaRPr lang="en-US" dirty="0"/>
            </a:p>
          </p:txBody>
        </p:sp>
        <p:sp>
          <p:nvSpPr>
            <p:cNvPr id="5" name="Teardrop 4">
              <a:extLst>
                <a:ext uri="{FF2B5EF4-FFF2-40B4-BE49-F238E27FC236}">
                  <a16:creationId xmlns:a16="http://schemas.microsoft.com/office/drawing/2014/main" id="{EFD0553F-98E4-477F-A703-4F2519322398}"/>
                </a:ext>
              </a:extLst>
            </p:cNvPr>
            <p:cNvSpPr/>
            <p:nvPr/>
          </p:nvSpPr>
          <p:spPr>
            <a:xfrm>
              <a:off x="6553200" y="2971800"/>
              <a:ext cx="1676400" cy="9144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Narrow vs. general AI</a:t>
              </a:r>
              <a:endParaRPr lang="en-US" dirty="0"/>
            </a:p>
          </p:txBody>
        </p:sp>
        <p:sp>
          <p:nvSpPr>
            <p:cNvPr id="7" name="Teardrop 6">
              <a:extLst>
                <a:ext uri="{FF2B5EF4-FFF2-40B4-BE49-F238E27FC236}">
                  <a16:creationId xmlns:a16="http://schemas.microsoft.com/office/drawing/2014/main" id="{E0722D90-BAC1-4E12-A974-2D93DA70F940}"/>
                </a:ext>
              </a:extLst>
            </p:cNvPr>
            <p:cNvSpPr/>
            <p:nvPr/>
          </p:nvSpPr>
          <p:spPr>
            <a:xfrm>
              <a:off x="3505200" y="4343400"/>
              <a:ext cx="2133600" cy="99060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/>
                <a:t>Machine consciousness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4263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CBC365-7CF6-4CDE-B995-FB81E415815B}"/>
              </a:ext>
            </a:extLst>
          </p:cNvPr>
          <p:cNvSpPr/>
          <p:nvPr/>
        </p:nvSpPr>
        <p:spPr>
          <a:xfrm>
            <a:off x="3429002" y="2133600"/>
            <a:ext cx="2285996" cy="2285994"/>
          </a:xfrm>
          <a:custGeom>
            <a:avLst/>
            <a:gdLst>
              <a:gd name="connsiteX0" fmla="*/ 609603 w 2285996"/>
              <a:gd name="connsiteY0" fmla="*/ 419100 h 2285994"/>
              <a:gd name="connsiteX1" fmla="*/ 342898 w 2285996"/>
              <a:gd name="connsiteY1" fmla="*/ 685805 h 2285994"/>
              <a:gd name="connsiteX2" fmla="*/ 342898 w 2285996"/>
              <a:gd name="connsiteY2" fmla="*/ 1904995 h 2285994"/>
              <a:gd name="connsiteX3" fmla="*/ 609603 w 2285996"/>
              <a:gd name="connsiteY3" fmla="*/ 2171700 h 2285994"/>
              <a:gd name="connsiteX4" fmla="*/ 1676393 w 2285996"/>
              <a:gd name="connsiteY4" fmla="*/ 2171700 h 2285994"/>
              <a:gd name="connsiteX5" fmla="*/ 1943098 w 2285996"/>
              <a:gd name="connsiteY5" fmla="*/ 1904995 h 2285994"/>
              <a:gd name="connsiteX6" fmla="*/ 1943098 w 2285996"/>
              <a:gd name="connsiteY6" fmla="*/ 685805 h 2285994"/>
              <a:gd name="connsiteX7" fmla="*/ 1676393 w 2285996"/>
              <a:gd name="connsiteY7" fmla="*/ 419100 h 2285994"/>
              <a:gd name="connsiteX8" fmla="*/ 1142998 w 2285996"/>
              <a:gd name="connsiteY8" fmla="*/ 0 h 2285994"/>
              <a:gd name="connsiteX9" fmla="*/ 2285996 w 2285996"/>
              <a:gd name="connsiteY9" fmla="*/ 873172 h 2285994"/>
              <a:gd name="connsiteX10" fmla="*/ 1849409 w 2285996"/>
              <a:gd name="connsiteY10" fmla="*/ 2285994 h 2285994"/>
              <a:gd name="connsiteX11" fmla="*/ 436587 w 2285996"/>
              <a:gd name="connsiteY11" fmla="*/ 2285994 h 2285994"/>
              <a:gd name="connsiteX12" fmla="*/ 0 w 2285996"/>
              <a:gd name="connsiteY12" fmla="*/ 873172 h 2285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85996" h="2285994">
                <a:moveTo>
                  <a:pt x="609603" y="419100"/>
                </a:moveTo>
                <a:cubicBezTo>
                  <a:pt x="609603" y="566397"/>
                  <a:pt x="490195" y="685805"/>
                  <a:pt x="342898" y="685805"/>
                </a:cubicBezTo>
                <a:lnTo>
                  <a:pt x="342898" y="1904995"/>
                </a:lnTo>
                <a:cubicBezTo>
                  <a:pt x="490195" y="1904995"/>
                  <a:pt x="609603" y="2024403"/>
                  <a:pt x="609603" y="2171700"/>
                </a:cubicBezTo>
                <a:lnTo>
                  <a:pt x="1676393" y="2171700"/>
                </a:lnTo>
                <a:cubicBezTo>
                  <a:pt x="1676393" y="2024403"/>
                  <a:pt x="1795801" y="1904995"/>
                  <a:pt x="1943098" y="1904995"/>
                </a:cubicBezTo>
                <a:lnTo>
                  <a:pt x="1943098" y="685805"/>
                </a:lnTo>
                <a:cubicBezTo>
                  <a:pt x="1795801" y="685805"/>
                  <a:pt x="1676393" y="566397"/>
                  <a:pt x="1676393" y="419100"/>
                </a:cubicBezTo>
                <a:close/>
                <a:moveTo>
                  <a:pt x="1142998" y="0"/>
                </a:moveTo>
                <a:lnTo>
                  <a:pt x="2285996" y="873172"/>
                </a:lnTo>
                <a:lnTo>
                  <a:pt x="1849409" y="2285994"/>
                </a:lnTo>
                <a:lnTo>
                  <a:pt x="436587" y="2285994"/>
                </a:lnTo>
                <a:lnTo>
                  <a:pt x="0" y="873172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tr-TR" sz="1600" dirty="0">
                <a:solidFill>
                  <a:srgbClr val="7030A0"/>
                </a:solidFill>
                <a:latin typeface="Arial Black" panose="020B0A04020102020204" pitchFamily="34" charset="0"/>
              </a:rPr>
              <a:t>AI or not AI </a:t>
            </a:r>
            <a:r>
              <a:rPr lang="tr-TR" sz="1600" dirty="0">
                <a:solidFill>
                  <a:srgbClr val="7030A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)))</a:t>
            </a:r>
            <a:endParaRPr lang="en-US" sz="16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129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874</TotalTime>
  <Words>261</Words>
  <Application>Microsoft Office PowerPoint</Application>
  <PresentationFormat>On-screen Show (4:3)</PresentationFormat>
  <Paragraphs>53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Arial Black</vt:lpstr>
      <vt:lpstr>Calibri</vt:lpstr>
      <vt:lpstr>Calibri Light</vt:lpstr>
      <vt:lpstr>Retrospect</vt:lpstr>
      <vt:lpstr>Artificial Intelligence (AI)</vt:lpstr>
      <vt:lpstr>What is AI?</vt:lpstr>
      <vt:lpstr>AI projected GDP Contribution (2030)</vt:lpstr>
      <vt:lpstr>AI Applications</vt:lpstr>
      <vt:lpstr>AI Limitations</vt:lpstr>
      <vt:lpstr>AI Limitations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35</cp:revision>
  <dcterms:created xsi:type="dcterms:W3CDTF">2021-02-02T11:36:17Z</dcterms:created>
  <dcterms:modified xsi:type="dcterms:W3CDTF">2023-11-06T12:03:31Z</dcterms:modified>
</cp:coreProperties>
</file>